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aleway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20" Type="http://schemas.openxmlformats.org/officeDocument/2006/relationships/slide" Target="slides/slide15.xml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Lato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aleway-bold.fntdata"/><Relationship Id="rId14" Type="http://schemas.openxmlformats.org/officeDocument/2006/relationships/slide" Target="slides/slide9.xml"/><Relationship Id="rId36" Type="http://schemas.openxmlformats.org/officeDocument/2006/relationships/font" Target="fonts/Raleway-regular.fntdata"/><Relationship Id="rId17" Type="http://schemas.openxmlformats.org/officeDocument/2006/relationships/slide" Target="slides/slide12.xml"/><Relationship Id="rId39" Type="http://schemas.openxmlformats.org/officeDocument/2006/relationships/font" Target="fonts/Raleway-boldItalic.fntdata"/><Relationship Id="rId16" Type="http://schemas.openxmlformats.org/officeDocument/2006/relationships/slide" Target="slides/slide11.xml"/><Relationship Id="rId38" Type="http://schemas.openxmlformats.org/officeDocument/2006/relationships/font" Target="fonts/Raleway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209ed7edd_5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209ed7edd_5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209ed7edd_5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209ed7edd_5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209ed7edd_5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209ed7edd_5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209ed7edd_5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209ed7edd_5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209ed7ed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209ed7ed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209ed7edd_5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7209ed7edd_5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09ed7edd_5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09ed7edd_5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209ed7edd_5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209ed7edd_5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209ed7edd_5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209ed7edd_5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209ed7edd_5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209ed7edd_5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209ed7edd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7209ed7ed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7209ed7edd_5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7209ed7edd_5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209ed7edd_5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209ed7edd_5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7209ed7edd_7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7209ed7edd_7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7209ed7edd_5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7209ed7edd_5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209ed7edd_7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209ed7edd_7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209ed7edd_5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209ed7edd_5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7209ed7edd_5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7209ed7edd_5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209ed7edd_7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7209ed7edd_7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209ed7edd_5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209ed7edd_5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09ed7edd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09ed7edd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7209ed7edd_5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7209ed7edd_5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209ed7edd_5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209ed7edd_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209ed7edd_5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209ed7edd_5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209ed7edd_5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209ed7edd_5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209ed7edd_5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209ed7edd_5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209ed7edd_5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209ed7edd_5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hyperlink" Target="https://towardsdatascience.com/beating-the-fantasy-premier-league-game-with-python-and-data-science-cf62961281be" TargetMode="External"/><Relationship Id="rId5" Type="http://schemas.openxmlformats.org/officeDocument/2006/relationships/hyperlink" Target="https://towardsdatascience.com/beating-the-fantasy-premier-league-game-with-python-and-data-science-cf62961281b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Fantasy Premier League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By: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/>
              <a:t>Abdelrahman Ahmed Mohamed 		36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/>
              <a:t>Ahmed Nasser 							9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4227" y="208325"/>
            <a:ext cx="9144000" cy="49911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/>
        </p:nvSpPr>
        <p:spPr>
          <a:xfrm>
            <a:off x="148425" y="823350"/>
            <a:ext cx="5855100" cy="27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set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different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Representations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6221000" y="17585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26776">
            <a:off x="5895700" y="574274"/>
            <a:ext cx="2755938" cy="155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/>
        </p:nvSpPr>
        <p:spPr>
          <a:xfrm rot="-711124">
            <a:off x="5651761" y="152455"/>
            <a:ext cx="2226057" cy="5082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Train on users decision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4227" y="208325"/>
            <a:ext cx="9144000" cy="499110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3"/>
          <p:cNvSpPr txBox="1"/>
          <p:nvPr/>
        </p:nvSpPr>
        <p:spPr>
          <a:xfrm>
            <a:off x="148425" y="823350"/>
            <a:ext cx="5855100" cy="27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set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different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Representations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6221000" y="17585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26776">
            <a:off x="5895700" y="574274"/>
            <a:ext cx="2755938" cy="155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29880">
            <a:off x="6640800" y="2999724"/>
            <a:ext cx="2199548" cy="1237749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3"/>
          <p:cNvSpPr txBox="1"/>
          <p:nvPr/>
        </p:nvSpPr>
        <p:spPr>
          <a:xfrm rot="-711124">
            <a:off x="5651761" y="152455"/>
            <a:ext cx="2226057" cy="5082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Train on users decision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23"/>
          <p:cNvSpPr txBox="1"/>
          <p:nvPr/>
        </p:nvSpPr>
        <p:spPr>
          <a:xfrm rot="237056">
            <a:off x="6403909" y="2398980"/>
            <a:ext cx="2673353" cy="4778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Train on the players themselves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4227" y="208325"/>
            <a:ext cx="9144000" cy="49911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 txBox="1"/>
          <p:nvPr/>
        </p:nvSpPr>
        <p:spPr>
          <a:xfrm>
            <a:off x="148425" y="823350"/>
            <a:ext cx="5855100" cy="27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set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different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Representations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Which representation ?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6221000" y="17585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3" name="Google Shape;17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26776">
            <a:off x="5895700" y="574274"/>
            <a:ext cx="2755938" cy="155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29880">
            <a:off x="6640800" y="2999724"/>
            <a:ext cx="2199548" cy="123774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4"/>
          <p:cNvSpPr txBox="1"/>
          <p:nvPr/>
        </p:nvSpPr>
        <p:spPr>
          <a:xfrm rot="-711124">
            <a:off x="5651761" y="152455"/>
            <a:ext cx="2226057" cy="5082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Train on users decision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24"/>
          <p:cNvSpPr txBox="1"/>
          <p:nvPr/>
        </p:nvSpPr>
        <p:spPr>
          <a:xfrm rot="237056">
            <a:off x="6403909" y="2398980"/>
            <a:ext cx="2673353" cy="4778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Train on the players themselves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4227" y="208325"/>
            <a:ext cx="9144000" cy="499110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5"/>
          <p:cNvSpPr txBox="1"/>
          <p:nvPr/>
        </p:nvSpPr>
        <p:spPr>
          <a:xfrm>
            <a:off x="148425" y="823350"/>
            <a:ext cx="5855100" cy="27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set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different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Representations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Which representation ?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25"/>
          <p:cNvSpPr txBox="1"/>
          <p:nvPr/>
        </p:nvSpPr>
        <p:spPr>
          <a:xfrm>
            <a:off x="6221000" y="17585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4" name="Google Shape;18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29882">
            <a:off x="5640925" y="488554"/>
            <a:ext cx="3418776" cy="1923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6973" y="243325"/>
            <a:ext cx="9144000" cy="4991101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6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Features 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6"/>
          <p:cNvSpPr txBox="1"/>
          <p:nvPr/>
        </p:nvSpPr>
        <p:spPr>
          <a:xfrm>
            <a:off x="0" y="1411225"/>
            <a:ext cx="5481300" cy="38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G1 ( Previous gameweek statistics )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G2 ( Current gamewek features )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G3 ( general calculation on the whole data )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G4 ( future features like the difficulty of upcoming matches )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Example :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7" name="Google Shape;19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280" y="59000"/>
            <a:ext cx="3822450" cy="52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7"/>
          <p:cNvSpPr txBox="1"/>
          <p:nvPr/>
        </p:nvSpPr>
        <p:spPr>
          <a:xfrm>
            <a:off x="682400" y="1232400"/>
            <a:ext cx="2699100" cy="3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Features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assists 			0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attempted_passes 	12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big_chances_missed 	0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bonus 			3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bps 				31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completed_passes 	11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creativity 			26.7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dribbles 			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element 			234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fixture 			349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goals_conceded 		2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goals_scored 		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ict_index 			11.1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influence 			41.4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7"/>
          <p:cNvSpPr txBox="1"/>
          <p:nvPr/>
        </p:nvSpPr>
        <p:spPr>
          <a:xfrm>
            <a:off x="3595375" y="1341600"/>
            <a:ext cx="26991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K</a:t>
            </a: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ey_passes		 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minutes 		90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offside 	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opponent_team 	19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selected 		597135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target_missed 	1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team_a_score 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team_h_score 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threat 			43.0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total_points 		9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transfers_balance 	-279714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transfers_in 		12656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transfers_out 	292370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value 			90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was_home 		False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Example :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280" y="59000"/>
            <a:ext cx="3822450" cy="52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8"/>
          <p:cNvSpPr txBox="1"/>
          <p:nvPr/>
        </p:nvSpPr>
        <p:spPr>
          <a:xfrm>
            <a:off x="682400" y="1232400"/>
            <a:ext cx="2699100" cy="3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Features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assists 			0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attempted_passes 	12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big_chances_missed 	0 </a:t>
            </a:r>
            <a:endParaRPr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bonus 			3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bps 				31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completed_passes 	11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creativity 			26.7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dribbles 			1 </a:t>
            </a:r>
            <a:endParaRPr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element 			234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fixture 			349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goals_conceded 		2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goals_scored 		1 </a:t>
            </a:r>
            <a:endParaRPr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ict_index 			11.1 </a:t>
            </a:r>
            <a:endParaRPr>
              <a:solidFill>
                <a:srgbClr val="CCCCCC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influence 			41.4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8"/>
          <p:cNvSpPr txBox="1"/>
          <p:nvPr/>
        </p:nvSpPr>
        <p:spPr>
          <a:xfrm>
            <a:off x="3595375" y="1341600"/>
            <a:ext cx="26991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Key_passes		 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minutes 		90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offside 	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opponent_team 	19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selected 		597135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target_missed 	1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team_a_score 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team_h_score 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threat 			43.0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total_points 		9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transfers_balance 	-279714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transfers_in 		12656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transfers_out 	292370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value 			90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was_home 		False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8"/>
          <p:cNvSpPr txBox="1"/>
          <p:nvPr/>
        </p:nvSpPr>
        <p:spPr>
          <a:xfrm rot="-951309">
            <a:off x="2780618" y="50865"/>
            <a:ext cx="2851691" cy="7332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G1</a:t>
            </a:r>
            <a:endParaRPr sz="24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Example :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4" name="Google Shape;2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280" y="59000"/>
            <a:ext cx="3822450" cy="52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9"/>
          <p:cNvSpPr txBox="1"/>
          <p:nvPr/>
        </p:nvSpPr>
        <p:spPr>
          <a:xfrm>
            <a:off x="682400" y="1232400"/>
            <a:ext cx="2699100" cy="3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Features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assists 			0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attempted_passes 	12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big_chances_missed 	0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bonus 			3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bps 				31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completed_passes 	11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creativity 			26.7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dribbles 			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element 			234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fixture 			349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goals_conceded 		2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goals_scored 		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ict_index 			11.1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influence 			41.4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3595375" y="1341600"/>
            <a:ext cx="35304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Key_passes		 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minutes 		90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offside 	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opponent_team 	19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selected 		597135 </a:t>
            </a:r>
            <a:endParaRPr sz="12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target_missed 	1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team_a_score 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team_h_score 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threat 			43.0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total_points 		9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transfers_balance 	-279714 </a:t>
            </a:r>
            <a:endParaRPr sz="12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transfers_in 		12656 </a:t>
            </a:r>
            <a:endParaRPr sz="12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transfers_out 	292370 </a:t>
            </a:r>
            <a:endParaRPr sz="12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value 			90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was_home 		False </a:t>
            </a:r>
            <a:endParaRPr sz="12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9"/>
          <p:cNvSpPr txBox="1"/>
          <p:nvPr/>
        </p:nvSpPr>
        <p:spPr>
          <a:xfrm rot="-951309">
            <a:off x="2780618" y="50865"/>
            <a:ext cx="2851691" cy="7332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G2</a:t>
            </a:r>
            <a:r>
              <a:rPr lang="en" sz="12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[of the next gameweek]</a:t>
            </a:r>
            <a:endParaRPr sz="24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Example :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280" y="59000"/>
            <a:ext cx="3822450" cy="52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0"/>
          <p:cNvSpPr txBox="1"/>
          <p:nvPr/>
        </p:nvSpPr>
        <p:spPr>
          <a:xfrm>
            <a:off x="682400" y="1232400"/>
            <a:ext cx="2699100" cy="3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Features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assists 			0 </a:t>
            </a:r>
            <a:endParaRPr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attempted_passes 	12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big_chances_missed 	0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bonus 			3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bps 				31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completed_passes 	11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creativity 			26.7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dribbles 			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element 			234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fixture 			349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goals_conceded 		2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goals_scored 		1 </a:t>
            </a:r>
            <a:endParaRPr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ict_index 			11.1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influence 			41.4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30"/>
          <p:cNvSpPr txBox="1"/>
          <p:nvPr/>
        </p:nvSpPr>
        <p:spPr>
          <a:xfrm>
            <a:off x="3595375" y="1341600"/>
            <a:ext cx="26991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Key_passes		 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minutes 		90 </a:t>
            </a:r>
            <a:endParaRPr sz="12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offside 	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opponent_team 	19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selected 		597135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target_missed 	1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team_a_score 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team_h_score 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threat 			43.0 </a:t>
            </a:r>
            <a:endParaRPr sz="12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total_points 		9 </a:t>
            </a:r>
            <a:endParaRPr sz="12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transfers_balance 	-279714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transfers_in 		12656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transfers_out 	292370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value 			90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was_home 		False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30"/>
          <p:cNvSpPr txBox="1"/>
          <p:nvPr/>
        </p:nvSpPr>
        <p:spPr>
          <a:xfrm rot="-951309">
            <a:off x="2780618" y="50865"/>
            <a:ext cx="2851691" cy="7332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G3</a:t>
            </a:r>
            <a:endParaRPr sz="24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Example :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2" name="Google Shape;2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280" y="59000"/>
            <a:ext cx="3822450" cy="52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1"/>
          <p:cNvSpPr txBox="1"/>
          <p:nvPr/>
        </p:nvSpPr>
        <p:spPr>
          <a:xfrm>
            <a:off x="682400" y="1232400"/>
            <a:ext cx="2699100" cy="3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Features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assists 			0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attempted_passes 	12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big_chances_missed 	0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bonus 			3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bps 				31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completed_passes 	11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creativity 			26.7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dribbles 			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element 			234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fixture 			349 </a:t>
            </a:r>
            <a:endParaRPr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goals_conceded 		2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goals_scored 		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ict_index 			11.1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influence 			41.4 </a:t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31"/>
          <p:cNvSpPr txBox="1"/>
          <p:nvPr/>
        </p:nvSpPr>
        <p:spPr>
          <a:xfrm>
            <a:off x="3595375" y="1341600"/>
            <a:ext cx="26991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Key_passes		 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minutes 		90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offside 	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opponent_team 	19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selected 		597135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target_missed 	1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team_a_score 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team_h_score 	2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threat 			43.0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total_points 		9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transfers_balance 	-279714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transfers_in 		12656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transfers_out 	292370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value 			90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was_home 		False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31"/>
          <p:cNvSpPr txBox="1"/>
          <p:nvPr/>
        </p:nvSpPr>
        <p:spPr>
          <a:xfrm rot="-951309">
            <a:off x="2780618" y="50865"/>
            <a:ext cx="2851691" cy="7332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G4</a:t>
            </a:r>
            <a:endParaRPr sz="24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1447411"/>
            <a:ext cx="5197200" cy="6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79" name="Google Shape;7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/>
        </p:nvSpPr>
        <p:spPr>
          <a:xfrm>
            <a:off x="410875" y="303159"/>
            <a:ext cx="2877900" cy="12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Fantasy ?!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195835">
            <a:off x="-624743" y="1458348"/>
            <a:ext cx="6170885" cy="270147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2"/>
          <p:cNvSpPr txBox="1"/>
          <p:nvPr/>
        </p:nvSpPr>
        <p:spPr>
          <a:xfrm>
            <a:off x="5309425" y="977275"/>
            <a:ext cx="34626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Evaluation</a:t>
            </a:r>
            <a:endParaRPr b="1"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32"/>
          <p:cNvSpPr txBox="1"/>
          <p:nvPr/>
        </p:nvSpPr>
        <p:spPr>
          <a:xfrm>
            <a:off x="3994850" y="1950350"/>
            <a:ext cx="4777200" cy="21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Total points ( problem? 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Upcoming gameweek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Consistency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195835">
            <a:off x="-624743" y="1458348"/>
            <a:ext cx="6170885" cy="2701479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3"/>
          <p:cNvSpPr txBox="1"/>
          <p:nvPr/>
        </p:nvSpPr>
        <p:spPr>
          <a:xfrm>
            <a:off x="5309425" y="977275"/>
            <a:ext cx="34626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Evaluation</a:t>
            </a:r>
            <a:endParaRPr b="1"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33"/>
          <p:cNvSpPr txBox="1"/>
          <p:nvPr/>
        </p:nvSpPr>
        <p:spPr>
          <a:xfrm>
            <a:off x="3994850" y="1950350"/>
            <a:ext cx="4777200" cy="21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Total points ( problem? 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Upcoming gameweek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Consistency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Value of the player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Salah costs 13(out of 100)$ !!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195835">
            <a:off x="-624743" y="1458348"/>
            <a:ext cx="6170885" cy="2701479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4"/>
          <p:cNvSpPr txBox="1"/>
          <p:nvPr/>
        </p:nvSpPr>
        <p:spPr>
          <a:xfrm>
            <a:off x="5309425" y="977275"/>
            <a:ext cx="34626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Evaluation</a:t>
            </a:r>
            <a:endParaRPr b="1"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34"/>
          <p:cNvSpPr txBox="1"/>
          <p:nvPr/>
        </p:nvSpPr>
        <p:spPr>
          <a:xfrm>
            <a:off x="3994850" y="1950350"/>
            <a:ext cx="4777200" cy="21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Total points ( problem? 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Upcoming gameweek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Consistency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Value of the player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Salah costs 13(out of 100)$ !!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Differentiality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Selected by how many?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Aguero is always selected by more than 50%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7" name="Google Shape;25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53411">
            <a:off x="7486221" y="3872229"/>
            <a:ext cx="1312932" cy="1318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195835">
            <a:off x="-624743" y="1458348"/>
            <a:ext cx="6170885" cy="2701479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5"/>
          <p:cNvSpPr txBox="1"/>
          <p:nvPr/>
        </p:nvSpPr>
        <p:spPr>
          <a:xfrm>
            <a:off x="5309425" y="977275"/>
            <a:ext cx="34626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</a:t>
            </a:r>
            <a:endParaRPr b="1"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35"/>
          <p:cNvSpPr txBox="1"/>
          <p:nvPr/>
        </p:nvSpPr>
        <p:spPr>
          <a:xfrm>
            <a:off x="4130725" y="1950350"/>
            <a:ext cx="46413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Dynamic fully connected model architecture based on selected parameters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Number of hidden layers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Number of units in each layer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Activation function for output ?!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Yes, Linear 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Used Loss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Absolute? /  Square ?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6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Current progress &amp; </a:t>
            </a: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Initial  results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0" name="Google Shape;2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2500" y="588900"/>
            <a:ext cx="4554600" cy="45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6"/>
          <p:cNvSpPr txBox="1"/>
          <p:nvPr/>
        </p:nvSpPr>
        <p:spPr>
          <a:xfrm>
            <a:off x="660700" y="1484100"/>
            <a:ext cx="3659400" cy="22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What we have done so far :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Feature extraction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Preprocessing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Evaluation function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Initial model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7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ato"/>
              <a:buChar char="●"/>
            </a:pPr>
            <a:r>
              <a:rPr b="1"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Current progress &amp; Initial  results</a:t>
            </a:r>
            <a:endParaRPr b="1"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7" name="Google Shape;27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2500" y="588900"/>
            <a:ext cx="4554600" cy="45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7"/>
          <p:cNvSpPr txBox="1"/>
          <p:nvPr/>
        </p:nvSpPr>
        <p:spPr>
          <a:xfrm>
            <a:off x="553675" y="1226150"/>
            <a:ext cx="4936200" cy="18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 an initial fully connected neural network of 3 hidden layers of ( 24, 36, 64 ) units --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Different learning rate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18288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-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0.0001,0.00001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8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ato"/>
              <a:buChar char="●"/>
            </a:pPr>
            <a:r>
              <a:rPr b="1"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Current progress &amp; Initial  results</a:t>
            </a:r>
            <a:endParaRPr b="1"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4" name="Google Shape;28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2500" y="588900"/>
            <a:ext cx="4554600" cy="45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8"/>
          <p:cNvSpPr txBox="1"/>
          <p:nvPr/>
        </p:nvSpPr>
        <p:spPr>
          <a:xfrm>
            <a:off x="553675" y="1226150"/>
            <a:ext cx="4936200" cy="18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 an initial fully connected neural network of 3 hidden layers of ( 24, 36, 64 ) units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Different activation functions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Different loss functions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6" name="Google Shape;28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100" y="2571750"/>
            <a:ext cx="4647800" cy="233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9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ato"/>
              <a:buChar char="●"/>
            </a:pPr>
            <a:r>
              <a:rPr b="1"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Current progress &amp; Initial  results</a:t>
            </a:r>
            <a:endParaRPr b="1"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2" name="Google Shape;29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2500" y="588900"/>
            <a:ext cx="4554600" cy="45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9"/>
          <p:cNvSpPr txBox="1"/>
          <p:nvPr/>
        </p:nvSpPr>
        <p:spPr>
          <a:xfrm>
            <a:off x="553675" y="1226150"/>
            <a:ext cx="4936200" cy="18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 the initial fully connected neural network of 3 hidden layers of ( 24, 36, 64 ) units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Different activation functions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Different loss functions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Different number of epochs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18288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-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50 Epochs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4" name="Google Shape;29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800" y="2831975"/>
            <a:ext cx="4554599" cy="200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0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ato"/>
              <a:buChar char="●"/>
            </a:pPr>
            <a:r>
              <a:rPr b="1"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Current progress &amp; Initial  results</a:t>
            </a:r>
            <a:endParaRPr b="1"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0" name="Google Shape;30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2500" y="588900"/>
            <a:ext cx="4554600" cy="45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0"/>
          <p:cNvSpPr txBox="1"/>
          <p:nvPr/>
        </p:nvSpPr>
        <p:spPr>
          <a:xfrm>
            <a:off x="553675" y="1226150"/>
            <a:ext cx="4936200" cy="18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 the initial fully connected neural network of 3 hidden layers of ( 24, 36, 64 ) units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Different activation functions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Different loss functions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Different number of epochs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18288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-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100 Epochs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2" name="Google Shape;30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225" y="2755450"/>
            <a:ext cx="4682501" cy="223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1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ato"/>
              <a:buChar char="●"/>
            </a:pPr>
            <a:r>
              <a:rPr b="1"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Next Steps :</a:t>
            </a:r>
            <a:endParaRPr b="1"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41"/>
          <p:cNvSpPr txBox="1"/>
          <p:nvPr/>
        </p:nvSpPr>
        <p:spPr>
          <a:xfrm>
            <a:off x="584175" y="1347750"/>
            <a:ext cx="49362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Adding Groups 2 and 3 to the features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Training on more data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Adding more factors to the score function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Implementing the evaluation function (to compare the model output to the best players in each gameweek for different value ranges)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Parameter tuning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Testing on 2019-20 season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9" name="Google Shape;309;p41"/>
          <p:cNvPicPr preferRelativeResize="0"/>
          <p:nvPr/>
        </p:nvPicPr>
        <p:blipFill rotWithShape="1">
          <a:blip r:embed="rId3">
            <a:alphaModFix/>
          </a:blip>
          <a:srcRect b="0" l="-3889" r="3890" t="0"/>
          <a:stretch/>
        </p:blipFill>
        <p:spPr>
          <a:xfrm>
            <a:off x="5626572" y="0"/>
            <a:ext cx="287355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idx="4294967295" type="title"/>
          </p:nvPr>
        </p:nvSpPr>
        <p:spPr>
          <a:xfrm>
            <a:off x="535775" y="1433116"/>
            <a:ext cx="5197200" cy="6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410875" y="300165"/>
            <a:ext cx="2877900" cy="12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Fantasy ?!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745525" y="613071"/>
            <a:ext cx="22086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2"/>
          <p:cNvSpPr txBox="1"/>
          <p:nvPr/>
        </p:nvSpPr>
        <p:spPr>
          <a:xfrm>
            <a:off x="6007525" y="12604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5" name="Google Shape;315;p42"/>
          <p:cNvPicPr preferRelativeResize="0"/>
          <p:nvPr/>
        </p:nvPicPr>
        <p:blipFill rotWithShape="1">
          <a:blip r:embed="rId3">
            <a:alphaModFix/>
          </a:blip>
          <a:srcRect b="0" l="23466" r="20324" t="0"/>
          <a:stretch/>
        </p:blipFill>
        <p:spPr>
          <a:xfrm>
            <a:off x="4621025" y="175"/>
            <a:ext cx="4665725" cy="5530549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42"/>
          <p:cNvSpPr txBox="1"/>
          <p:nvPr/>
        </p:nvSpPr>
        <p:spPr>
          <a:xfrm>
            <a:off x="605825" y="1260450"/>
            <a:ext cx="3781500" cy="24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Thanks :D</a:t>
            </a:r>
            <a:endParaRPr sz="4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Questions ?</a:t>
            </a:r>
            <a:endParaRPr sz="4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idx="4294967295" type="title"/>
          </p:nvPr>
        </p:nvSpPr>
        <p:spPr>
          <a:xfrm>
            <a:off x="535775" y="1447411"/>
            <a:ext cx="51972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/>
        </p:nvSpPr>
        <p:spPr>
          <a:xfrm>
            <a:off x="410875" y="303159"/>
            <a:ext cx="2877900" cy="12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Fantasy ?!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745525" y="619186"/>
            <a:ext cx="22086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Over 6 million players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490825" y="1752469"/>
            <a:ext cx="17793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Rules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idx="4294967295" type="title"/>
          </p:nvPr>
        </p:nvSpPr>
        <p:spPr>
          <a:xfrm>
            <a:off x="535775" y="1447411"/>
            <a:ext cx="51972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410875" y="303159"/>
            <a:ext cx="2878200" cy="12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Fantasy ?!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745525" y="619186"/>
            <a:ext cx="2208600" cy="8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Over 6 million players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490825" y="1752469"/>
            <a:ext cx="17793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Rules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294775" y="2950573"/>
            <a:ext cx="16992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How to win ?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idx="4294967295" type="title"/>
          </p:nvPr>
        </p:nvSpPr>
        <p:spPr>
          <a:xfrm>
            <a:off x="535775" y="1447411"/>
            <a:ext cx="51972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/>
        </p:nvSpPr>
        <p:spPr>
          <a:xfrm>
            <a:off x="410875" y="303159"/>
            <a:ext cx="2878200" cy="12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Fantasy ?!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745525" y="619186"/>
            <a:ext cx="2208600" cy="8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Over 6 million players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490825" y="1752469"/>
            <a:ext cx="17793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Rules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294775" y="2950573"/>
            <a:ext cx="16992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How to win ?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" name="Google Shape;118;p18"/>
          <p:cNvSpPr txBox="1"/>
          <p:nvPr/>
        </p:nvSpPr>
        <p:spPr>
          <a:xfrm>
            <a:off x="6820477" y="828573"/>
            <a:ext cx="17793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challenges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4294967295" type="title"/>
          </p:nvPr>
        </p:nvSpPr>
        <p:spPr>
          <a:xfrm>
            <a:off x="535775" y="1410907"/>
            <a:ext cx="51972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0800"/>
            <a:ext cx="9143999" cy="519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410875" y="255354"/>
            <a:ext cx="2877900" cy="12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Fantasy ?!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745525" y="574501"/>
            <a:ext cx="22086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Over 6 million players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490825" y="1718977"/>
            <a:ext cx="17793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Rules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490825" y="2928925"/>
            <a:ext cx="1593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How to win ?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6810277" y="577548"/>
            <a:ext cx="17793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challenges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19"/>
          <p:cNvSpPr txBox="1"/>
          <p:nvPr/>
        </p:nvSpPr>
        <p:spPr>
          <a:xfrm>
            <a:off x="7311277" y="1875931"/>
            <a:ext cx="1278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Why ?</a:t>
            </a:r>
            <a:endParaRPr b="1"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5198" y="310000"/>
            <a:ext cx="9144000" cy="499110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/>
        </p:nvSpPr>
        <p:spPr>
          <a:xfrm>
            <a:off x="386275" y="5430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Related Work and Differences</a:t>
            </a:r>
            <a:endParaRPr b="1"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20"/>
          <p:cNvSpPr txBox="1"/>
          <p:nvPr/>
        </p:nvSpPr>
        <p:spPr>
          <a:xfrm>
            <a:off x="0" y="1441850"/>
            <a:ext cx="39744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Example [1]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Differences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Players vs Users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20"/>
          <p:cNvSpPr txBox="1"/>
          <p:nvPr/>
        </p:nvSpPr>
        <p:spPr>
          <a:xfrm>
            <a:off x="135325" y="4546500"/>
            <a:ext cx="25104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[1</a:t>
            </a:r>
            <a:r>
              <a:rPr b="1" lang="en" sz="24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]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AA84F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4227" y="208325"/>
            <a:ext cx="9144000" cy="499110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 txBox="1"/>
          <p:nvPr/>
        </p:nvSpPr>
        <p:spPr>
          <a:xfrm>
            <a:off x="148425" y="823350"/>
            <a:ext cx="5855100" cy="27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set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different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Representations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6221000" y="1758550"/>
            <a:ext cx="58551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